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3" r:id="rId6"/>
    <p:sldId id="258" r:id="rId7"/>
    <p:sldId id="264" r:id="rId8"/>
    <p:sldId id="260" r:id="rId9"/>
    <p:sldId id="282" r:id="rId10"/>
    <p:sldId id="286" r:id="rId11"/>
    <p:sldId id="287" r:id="rId12"/>
    <p:sldId id="28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90" r:id="rId25"/>
    <p:sldId id="291" r:id="rId26"/>
    <p:sldId id="292" r:id="rId27"/>
    <p:sldId id="293" r:id="rId28"/>
    <p:sldId id="289" r:id="rId29"/>
    <p:sldId id="262" r:id="rId30"/>
  </p:sldIdLst>
  <p:sldSz cx="12192000" cy="6858000"/>
  <p:notesSz cx="6858000" cy="9144000"/>
  <p:embeddedFontLst>
    <p:embeddedFont>
      <p:font typeface="고도 M" panose="02000503000000020004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362BD-3FE0-4EB2-9A63-EB84F5FD4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907333-CA70-41E9-A955-6BA2A535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308EF-D2A0-4842-9DD1-AD18EDAD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E9540-72A7-4780-AF41-B062FEE6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F0CA1-3BB7-4007-993A-58593B1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7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3112-9A06-49B6-907E-DE7FCFFB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247D03-889A-43E9-8DE9-3BAA98FE1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6534B-B147-4C17-BE0E-E5E92EDD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A9795-17CD-4226-BB04-C29F1A2B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A27B5-64EF-4613-8CD7-3A6F77C9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4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E7DE92-929C-43A9-BB47-527698947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A5DC7F-DEA5-48CC-A3BC-346956932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48690-7D17-4A70-87E0-21DA52B4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0C881-7B12-4CB7-BEFA-3BB2E68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A9FE7-E531-459D-BF98-A1768E7E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4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CF449-4BDE-4500-B3AF-791A89A5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178C4-AE0E-443C-9765-DBA35E18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A960E-DC1D-44C8-AFBA-6400B552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2C892-3E6C-482A-ADCE-EBCD541C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20D0-7259-4DCC-BCA2-6BAFAEE2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1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1812E-9B81-4065-884C-E7D7F943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CD724-2698-4209-907B-694A3F289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27191-B326-4021-A73D-D6ED6FF2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F37CA-7412-446B-AE5B-D7E574EA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ED113-2636-45B0-B84A-DE480535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8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777C-00E9-4714-A72A-498994DC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9511B-4BB8-41ED-A994-4DB31C377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0A9BD8-4D08-4593-AF11-F4F5FA4AC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C60CA-A1AB-4FBE-8CD7-3ED41FF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C8697-F529-4F2E-9076-31F3EAD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A18DF-56F8-48E9-8453-3A217C05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4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1FBF9-F719-490E-80C4-13CE514D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590E6-690D-4817-8BAA-075D2344D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7A9CB-0815-41E0-BF72-DA1B2D163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EC94F7-F604-42B1-9EB9-2C8129B7A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228AD1-4B2E-4F12-94A0-460E36F8B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B2CB1E-4716-400E-B788-B4B399AC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8BB969-9441-4B6D-A76C-E2BB4D4B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8B3FDE-8DC3-4518-9C8D-801D68CA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7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9AF9B-ECF4-4F90-B7BF-B7B2EDC5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299FB4-D395-4781-A13C-C5DB081E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F83CCF-81D4-493C-9922-B784A3FA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47B2DF-73E1-496E-83F0-625E53AA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4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6A474D-D146-4A70-8941-65183FCD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BB99FD-58B2-4B13-AAFF-8A18A1F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6C3D2-5F7E-45DC-A274-D436EA6A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A98C5-03DA-48B0-8760-5290EDE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AA203-F226-4859-8C35-0F18D440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1C944-48FC-4A3A-B937-1E9D31541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956887-BE5B-4EF5-85DB-5EF491FA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4596E9-8D3E-4EC8-8733-17314F26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9B535-18DA-4842-BAC3-30528A86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08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74735-0FC3-4910-8AF3-8D30EB19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23C432-95AF-4320-A267-DA371F4AA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09D756-4896-4562-812C-C6503286D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F4EF0-8FB4-4E39-9AC8-9B9BB903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18198-16D1-4FCF-8A0A-CFF3A6BC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80EF8-79B1-4987-8589-175B1E49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3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B1D469-E476-498B-BD4E-DC243EF4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EC31-B316-4E68-9E82-874402E7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94B8E-FB73-4DE2-B299-5EFB5E7A4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039F-2EA3-4C1B-815D-593A0B00C42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A8ABF-5885-4DE8-8244-AB5574AD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2D394-73BD-47DC-8707-4317F859B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2C864-2B7E-4E57-8925-8202AFA3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2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WLR8qtf0wW8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A13C7-E683-48B7-A570-3F3FC4688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3445"/>
            <a:ext cx="9144000" cy="1447898"/>
          </a:xfrm>
        </p:spPr>
        <p:txBody>
          <a:bodyPr/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게임과 인공지능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D06CE-BF22-4D12-99C0-ED0415FD309E}"/>
              </a:ext>
            </a:extLst>
          </p:cNvPr>
          <p:cNvSpPr txBox="1"/>
          <p:nvPr/>
        </p:nvSpPr>
        <p:spPr>
          <a:xfrm>
            <a:off x="9297955" y="4657443"/>
            <a:ext cx="274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조명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7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조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조원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김주형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20193055</a:t>
            </a:r>
          </a:p>
          <a:p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      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김호진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20193058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      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20193066</a:t>
            </a:r>
          </a:p>
          <a:p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발표일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4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월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교수명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정성환 교수님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0341AE-1B9D-4534-8575-A21B9A5CDAE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0832841" cy="13902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17556D-8A4B-4C63-841C-494C9CE55C4D}"/>
              </a:ext>
            </a:extLst>
          </p:cNvPr>
          <p:cNvGrpSpPr/>
          <p:nvPr/>
        </p:nvGrpSpPr>
        <p:grpSpPr>
          <a:xfrm>
            <a:off x="11165378" y="2165188"/>
            <a:ext cx="335902" cy="335902"/>
            <a:chOff x="1524000" y="2627394"/>
            <a:chExt cx="335902" cy="33590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A5AE53C-5C40-4A68-9606-3FF16A1975F1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789B9D8-1178-4620-A319-52A854C9F0D7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84F0F1-A004-48A4-A31D-E3677AE88169}"/>
              </a:ext>
            </a:extLst>
          </p:cNvPr>
          <p:cNvCxnSpPr/>
          <p:nvPr/>
        </p:nvCxnSpPr>
        <p:spPr>
          <a:xfrm flipH="1">
            <a:off x="1754155" y="1418253"/>
            <a:ext cx="2388637" cy="30231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778841-F30E-48B2-9A09-0F0A882D659D}"/>
              </a:ext>
            </a:extLst>
          </p:cNvPr>
          <p:cNvGrpSpPr/>
          <p:nvPr/>
        </p:nvGrpSpPr>
        <p:grpSpPr>
          <a:xfrm>
            <a:off x="1900335" y="3864528"/>
            <a:ext cx="335902" cy="335902"/>
            <a:chOff x="1524000" y="2627394"/>
            <a:chExt cx="335902" cy="33590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A57F022-63E9-4ED6-89C2-302598B6208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5E8FD0-46EA-476A-8C33-90F0CE80753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6CF830-FF34-463B-BD83-9385DD6F63E5}"/>
              </a:ext>
            </a:extLst>
          </p:cNvPr>
          <p:cNvGrpSpPr/>
          <p:nvPr/>
        </p:nvGrpSpPr>
        <p:grpSpPr>
          <a:xfrm>
            <a:off x="9523011" y="1903445"/>
            <a:ext cx="398974" cy="343944"/>
            <a:chOff x="4012164" y="4573287"/>
            <a:chExt cx="559836" cy="482618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87AC11C4-98CE-4F43-8B9B-DC90F005D604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B834104D-E303-41F1-95A1-F6E0E9D21EE2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부분 원형 22">
            <a:extLst>
              <a:ext uri="{FF2B5EF4-FFF2-40B4-BE49-F238E27FC236}">
                <a16:creationId xmlns:a16="http://schemas.microsoft.com/office/drawing/2014/main" id="{97F2F4B5-9A64-4566-8D8B-028193F24139}"/>
              </a:ext>
            </a:extLst>
          </p:cNvPr>
          <p:cNvSpPr/>
          <p:nvPr/>
        </p:nvSpPr>
        <p:spPr>
          <a:xfrm rot="2588265">
            <a:off x="381945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3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FC251264-CFF6-45A3-9748-138ABF95E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99" y="2152584"/>
            <a:ext cx="4633248" cy="29190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880E96-4514-49ED-A004-C1413EC6586B}"/>
              </a:ext>
            </a:extLst>
          </p:cNvPr>
          <p:cNvGrpSpPr/>
          <p:nvPr/>
        </p:nvGrpSpPr>
        <p:grpSpPr>
          <a:xfrm>
            <a:off x="7161597" y="2294623"/>
            <a:ext cx="4127575" cy="2916440"/>
            <a:chOff x="3275045" y="1717396"/>
            <a:chExt cx="6587412" cy="418421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3FC0CE-4928-4543-97F1-A63A05717207}"/>
                </a:ext>
              </a:extLst>
            </p:cNvPr>
            <p:cNvSpPr/>
            <p:nvPr/>
          </p:nvSpPr>
          <p:spPr>
            <a:xfrm>
              <a:off x="3275045" y="1717396"/>
              <a:ext cx="6587412" cy="418421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5679D5A-BAB4-42B8-A452-44AC0394C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3" b="664"/>
            <a:stretch/>
          </p:blipFill>
          <p:spPr>
            <a:xfrm>
              <a:off x="4987414" y="1788780"/>
              <a:ext cx="3120888" cy="3977538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632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D28EE6F-0BAC-4CAC-832B-748092824CB6}"/>
              </a:ext>
            </a:extLst>
          </p:cNvPr>
          <p:cNvSpPr/>
          <p:nvPr/>
        </p:nvSpPr>
        <p:spPr>
          <a:xfrm rot="2588265">
            <a:off x="4266214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B1C7B1-0372-44E2-A0DD-09F2D8678098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BAE6CE6-3F3F-4CC1-99D6-FD7BB439541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585618-A4C4-4A5A-A6AB-A0201A9A63D0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24B80-5FD1-45D3-A008-FF1F00CE9E07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2AD267D-72C5-4E1B-B382-BF95472FC890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2BD00B7-B117-44C6-B812-75B399414D2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F48E1E-D891-4B30-9456-552365C8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22" y="2488354"/>
            <a:ext cx="4127575" cy="286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FE0884-C1B0-4969-B6AF-C060A066F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27" y="1420601"/>
            <a:ext cx="7165059" cy="44203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881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6FE0884-C1B0-4969-B6AF-C060A066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19" y="2152584"/>
            <a:ext cx="4643533" cy="286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251264-CFF6-45A3-9748-138ABF95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32" y="2336503"/>
            <a:ext cx="4633248" cy="29190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880E96-4514-49ED-A004-C1413EC6586B}"/>
              </a:ext>
            </a:extLst>
          </p:cNvPr>
          <p:cNvGrpSpPr/>
          <p:nvPr/>
        </p:nvGrpSpPr>
        <p:grpSpPr>
          <a:xfrm>
            <a:off x="6509921" y="2507024"/>
            <a:ext cx="4127575" cy="2916440"/>
            <a:chOff x="3275045" y="1717396"/>
            <a:chExt cx="6587412" cy="418421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3FC0CE-4928-4543-97F1-A63A05717207}"/>
                </a:ext>
              </a:extLst>
            </p:cNvPr>
            <p:cNvSpPr/>
            <p:nvPr/>
          </p:nvSpPr>
          <p:spPr>
            <a:xfrm>
              <a:off x="3275045" y="1717396"/>
              <a:ext cx="6587412" cy="418421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5679D5A-BAB4-42B8-A452-44AC0394C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3" b="664"/>
            <a:stretch/>
          </p:blipFill>
          <p:spPr>
            <a:xfrm>
              <a:off x="4987414" y="1788780"/>
              <a:ext cx="3120888" cy="3977538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632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D28EE6F-0BAC-4CAC-832B-748092824CB6}"/>
              </a:ext>
            </a:extLst>
          </p:cNvPr>
          <p:cNvSpPr/>
          <p:nvPr/>
        </p:nvSpPr>
        <p:spPr>
          <a:xfrm rot="2588265">
            <a:off x="4555467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B1C7B1-0372-44E2-A0DD-09F2D8678098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BAE6CE6-3F3F-4CC1-99D6-FD7BB439541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585618-A4C4-4A5A-A6AB-A0201A9A63D0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24B80-5FD1-45D3-A008-FF1F00CE9E07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2AD267D-72C5-4E1B-B382-BF95472FC890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2BD00B7-B117-44C6-B812-75B399414D2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F48E1E-D891-4B30-9456-552365C8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42" y="1499695"/>
            <a:ext cx="6244174" cy="433377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065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F48E1E-D891-4B30-9456-552365C8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92" y="2173493"/>
            <a:ext cx="4127575" cy="286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FE0884-C1B0-4969-B6AF-C060A066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03" y="2363634"/>
            <a:ext cx="4643533" cy="286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251264-CFF6-45A3-9748-138ABF95E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48" y="2551107"/>
            <a:ext cx="4633248" cy="29190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880E96-4514-49ED-A004-C1413EC6586B}"/>
              </a:ext>
            </a:extLst>
          </p:cNvPr>
          <p:cNvGrpSpPr/>
          <p:nvPr/>
        </p:nvGrpSpPr>
        <p:grpSpPr>
          <a:xfrm>
            <a:off x="1129004" y="1316260"/>
            <a:ext cx="6871650" cy="4855334"/>
            <a:chOff x="3275045" y="1717396"/>
            <a:chExt cx="6587412" cy="418421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3FC0CE-4928-4543-97F1-A63A05717207}"/>
                </a:ext>
              </a:extLst>
            </p:cNvPr>
            <p:cNvSpPr/>
            <p:nvPr/>
          </p:nvSpPr>
          <p:spPr>
            <a:xfrm>
              <a:off x="3275045" y="1717396"/>
              <a:ext cx="6587412" cy="418421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5679D5A-BAB4-42B8-A452-44AC0394C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83" b="664"/>
            <a:stretch/>
          </p:blipFill>
          <p:spPr>
            <a:xfrm>
              <a:off x="4987414" y="1788780"/>
              <a:ext cx="3120888" cy="3977538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632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D28EE6F-0BAC-4CAC-832B-748092824CB6}"/>
              </a:ext>
            </a:extLst>
          </p:cNvPr>
          <p:cNvSpPr/>
          <p:nvPr/>
        </p:nvSpPr>
        <p:spPr>
          <a:xfrm rot="2588265">
            <a:off x="4835382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B1C7B1-0372-44E2-A0DD-09F2D8678098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BAE6CE6-3F3F-4CC1-99D6-FD7BB439541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585618-A4C4-4A5A-A6AB-A0201A9A63D0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24B80-5FD1-45D3-A008-FF1F00CE9E07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2AD267D-72C5-4E1B-B382-BF95472FC890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2BD00B7-B117-44C6-B812-75B399414D2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33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5093894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101012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미니맥스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체스 인공지능에 사용됨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두 명의 플레이어는 각 플레이어의 행동에 영향을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주고 받음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현재의 보드 상태와 수를 기반으로 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2">
              <a:buSzPct val="100000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보드 상태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보드 위에 놓인 모든 말의 위치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2">
              <a:buSzPct val="100000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하나의 상태에서 다른 상태로의 전환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17E95-2E01-454A-8B19-0AB060C15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49" y="2768398"/>
            <a:ext cx="4649244" cy="30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0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5541767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미니맥스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플레이어가 취할 수 있는 모든 수를 리스트로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만듬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미니맥스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알고리즘은 보드 상태의 값을 계산할 방법이 필요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미니 플레이어와 맥스 플레이어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미니 플레이어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자신에게 가장 나쁜 수를 가정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맥스 플레이어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가장 큰 값이 나오는 보드 상태가 되는 수를 선택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0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5942985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몬테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카를로 트리 검색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(MCTS)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바둑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인공지능에 사용됨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바둑의 특징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바둑에서 선택할 수 있는 수는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바둑에서 적을 감싼다는 위치적 성질에 의해 주어진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판의 상태를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추정하기 어려움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트리 검색 알고리즘이지만 임의성이 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모든 수를 탐색할 수 없음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더 유망한 수를 더 깊이 탐색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보드 값을 추산하기 위해 말의 개수를 세는 대신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번 끝까지 게임을 플레이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퍼센트가 승리하는지 확인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2"/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BA4DAB-E59D-4F38-BCDE-935AE2AF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84" y="1444272"/>
            <a:ext cx="4267200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6437506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몬테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카를로 트리 검색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(MCTS)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선택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이 단계에서 어떤 노드를 확장할지 결정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트리의 루트에서 시작하여 확장된 자식이 없는 노드를 선택할 때까지 진행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엡실론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탐욕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톰슨 샘플링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베이지안 강도 등과 같은 함수 사용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확장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미확장된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자식이 확장을 위해 선택되어 해당 상태에서부터 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시뮬레이션이 시작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어떤 자식을 확장할지는 임의로 선택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18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6866716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몬테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카를로 트리 검색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(MCTS)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시뮬레이션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노드를 확장한 다음 시뮬레이션을 게임이 끝날 때까지 확장된 노드에서부터 시작하여 가치 추정치를 생성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게임의 승패 등이 결정될 때까지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 행동을 선택하는 것으로 수행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게임의 끝의 상태는 보상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으로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쓰여 탐색 트리에 위로 전파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보상은 새 노드의 총 보상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더해짐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부모 노드의 총 보상에 더해지고 트리의 루트까지 올라감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48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731CDA-73A0-4BE6-B495-83EC68F2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58" y="2596421"/>
            <a:ext cx="3796089" cy="35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7295925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유한 상태 머신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(FSM)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인공지능의 대부분을 차지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NPC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행동을 구현하는데 주로 사용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다음 세가지 성분으로 구성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임무에 대한 정보를 저장하고 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전이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전이의 조건을 만족하면 한 상태에서 다른 상태로 변함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행동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각 상태마다 실행되는 행동 집합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37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7855767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유한 상태 머신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(FSM)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설계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시각화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디버깅하는 일이 매우 간단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규모가 커지면 설계하기가 극도로 복잡해질 수 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유연성과 역동성이 부족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단점을 확률을 통해 전이를 구현하여 해결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22B3F19-B463-4E1C-986F-D2CDE4CBE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58" y="2596421"/>
            <a:ext cx="3796089" cy="35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38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EB43CB-F42D-4D05-8D78-4860A6625370}"/>
              </a:ext>
            </a:extLst>
          </p:cNvPr>
          <p:cNvSpPr txBox="1"/>
          <p:nvPr/>
        </p:nvSpPr>
        <p:spPr>
          <a:xfrm>
            <a:off x="391886" y="261254"/>
            <a:ext cx="1259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목 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0B8A03-27CA-44EC-A9D1-AC81B743B8B6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7EE71B8-111C-402C-B3BE-45C3C7395A6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45DB4BF-56EC-4208-BBCD-76B10CBFB2A4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TextBox 28">
            <a:extLst>
              <a:ext uri="{FF2B5EF4-FFF2-40B4-BE49-F238E27FC236}">
                <a16:creationId xmlns:a16="http://schemas.microsoft.com/office/drawing/2014/main" id="{C170043E-07BA-422D-B3DE-1E20347DB807}"/>
              </a:ext>
            </a:extLst>
          </p:cNvPr>
          <p:cNvSpPr txBox="1"/>
          <p:nvPr/>
        </p:nvSpPr>
        <p:spPr>
          <a:xfrm>
            <a:off x="643811" y="1542183"/>
            <a:ext cx="362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주제로 결정한 동기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922F39-C993-41D7-8093-6352292B4C62}"/>
              </a:ext>
            </a:extLst>
          </p:cNvPr>
          <p:cNvSpPr txBox="1"/>
          <p:nvPr/>
        </p:nvSpPr>
        <p:spPr>
          <a:xfrm>
            <a:off x="643809" y="2984794"/>
            <a:ext cx="516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게임과 인공지능의 관계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63259-9CD6-4F00-B903-1B5CB6F0B92C}"/>
              </a:ext>
            </a:extLst>
          </p:cNvPr>
          <p:cNvSpPr txBox="1"/>
          <p:nvPr/>
        </p:nvSpPr>
        <p:spPr>
          <a:xfrm>
            <a:off x="643810" y="2265291"/>
            <a:ext cx="503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주제 배경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AC39FE-EB73-4CEA-9546-2097AB236332}"/>
              </a:ext>
            </a:extLst>
          </p:cNvPr>
          <p:cNvSpPr txBox="1"/>
          <p:nvPr/>
        </p:nvSpPr>
        <p:spPr>
          <a:xfrm>
            <a:off x="643809" y="4423800"/>
            <a:ext cx="452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!!TextBox 32">
            <a:extLst>
              <a:ext uri="{FF2B5EF4-FFF2-40B4-BE49-F238E27FC236}">
                <a16:creationId xmlns:a16="http://schemas.microsoft.com/office/drawing/2014/main" id="{19DFF3B2-073B-407C-8AE1-0744FE20F1F9}"/>
              </a:ext>
            </a:extLst>
          </p:cNvPr>
          <p:cNvSpPr txBox="1"/>
          <p:nvPr/>
        </p:nvSpPr>
        <p:spPr>
          <a:xfrm>
            <a:off x="643809" y="3704297"/>
            <a:ext cx="516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en-US" altLang="ko-KR" sz="2400"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부분 원형 33">
            <a:extLst>
              <a:ext uri="{FF2B5EF4-FFF2-40B4-BE49-F238E27FC236}">
                <a16:creationId xmlns:a16="http://schemas.microsoft.com/office/drawing/2014/main" id="{B055DB49-E441-4FC6-80E5-8E68BE82051A}"/>
              </a:ext>
            </a:extLst>
          </p:cNvPr>
          <p:cNvSpPr/>
          <p:nvPr/>
        </p:nvSpPr>
        <p:spPr>
          <a:xfrm rot="2588265">
            <a:off x="456590" y="77615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94EAE1-C837-46C3-B016-B33597438613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5E014A30-9DC0-49B7-9EF2-30A294D9D832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2AD0977-A3DA-42BE-B149-4106806BB270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6797F7-4499-49E0-B76D-5A7825C54BEC}"/>
              </a:ext>
            </a:extLst>
          </p:cNvPr>
          <p:cNvSpPr txBox="1"/>
          <p:nvPr/>
        </p:nvSpPr>
        <p:spPr>
          <a:xfrm>
            <a:off x="643809" y="5137046"/>
            <a:ext cx="452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소감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33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8331626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3" y="1350967"/>
            <a:ext cx="10982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행동 트리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(BT)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FSM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 비슷하게 유한개의 임무 간의 전이를 모델링 한 것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BT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FSM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 달리 상태가 아닌 행동으로 구성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CB676C7-44C3-4C5B-9821-E2A302638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6765"/>
            <a:ext cx="5834742" cy="3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5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8676861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2" y="1350967"/>
            <a:ext cx="10551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행동 트리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(BT)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Sequence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만약 자식의 행동이 성공하면 순서가 계속해서 실행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만약 자식의 행동이 전부 성공하면 부모 노드도 성공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771B828-FF53-430F-800E-9DB42C85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6765"/>
            <a:ext cx="5834742" cy="3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직사각형 1">
            <a:extLst>
              <a:ext uri="{FF2B5EF4-FFF2-40B4-BE49-F238E27FC236}">
                <a16:creationId xmlns:a16="http://schemas.microsoft.com/office/drawing/2014/main" id="{408D6FA7-063A-4699-A6B4-C097A06FC2E8}"/>
              </a:ext>
            </a:extLst>
          </p:cNvPr>
          <p:cNvSpPr/>
          <p:nvPr/>
        </p:nvSpPr>
        <p:spPr>
          <a:xfrm>
            <a:off x="8056983" y="2478815"/>
            <a:ext cx="1912775" cy="100770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9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2A1B95C5-FDA7-4153-8920-5C0A42B4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6765"/>
            <a:ext cx="5834742" cy="3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9050084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2" y="1350967"/>
            <a:ext cx="105518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행동 트리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(BT)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Selector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선택자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자식 행동은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BT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를 설계한 사람이 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	         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설정한 부모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자식간의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확률에 따라 선택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선택자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자식 행동들을 일정 순서로 목록화하고 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	         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순서대로 실행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만약 자식 행동이 성공하면 선택자는 성공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만약 자식 행동이 실패하면 우선 선택자에선 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다음 행동이 선택 되고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확률 선택자는 실패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ED5EF8E-D3EB-4B7B-80EC-7DBDCEDF437E}"/>
              </a:ext>
            </a:extLst>
          </p:cNvPr>
          <p:cNvSpPr/>
          <p:nvPr/>
        </p:nvSpPr>
        <p:spPr>
          <a:xfrm>
            <a:off x="7520474" y="4015625"/>
            <a:ext cx="1670180" cy="10287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1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4" y="261254"/>
            <a:ext cx="69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방법론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ACB549CD-FA27-45F9-8D07-75C2BCF10D8F}"/>
              </a:ext>
            </a:extLst>
          </p:cNvPr>
          <p:cNvSpPr/>
          <p:nvPr/>
        </p:nvSpPr>
        <p:spPr>
          <a:xfrm rot="2588265">
            <a:off x="9609923" y="785902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28BD7-BDE3-439F-BC4B-DBE0DD9B98A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FC74E99-96C7-4334-B79E-F66D3597DFA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78CFA2-582C-4393-B4EC-D693972C34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CD28B-8CCB-4E97-8599-0E9B1C2BF9F0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9E92214A-F574-4E4C-A47F-0A5515C90C2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39B522D-9935-42EA-BB5C-E6BB1C5E275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FA8277-C65A-4BA9-8A1A-9FAEC178CD86}"/>
              </a:ext>
            </a:extLst>
          </p:cNvPr>
          <p:cNvSpPr txBox="1"/>
          <p:nvPr/>
        </p:nvSpPr>
        <p:spPr>
          <a:xfrm>
            <a:off x="522512" y="1350967"/>
            <a:ext cx="10551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행동 트리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(BT)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7030A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Decorator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단일 자식의 행동에 복잡함을 추가하고 그 기능을 향상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자식 행동의 실행횟수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자식 행동이 임무를 완성하는데 걸린 시간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93027C9-DA4A-44CD-93DF-1AC11283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6765"/>
            <a:ext cx="5834742" cy="3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순서도: 준비 1">
            <a:extLst>
              <a:ext uri="{FF2B5EF4-FFF2-40B4-BE49-F238E27FC236}">
                <a16:creationId xmlns:a16="http://schemas.microsoft.com/office/drawing/2014/main" id="{85CCE0FC-6507-4FC5-B5B6-23CDF9DCBFA5}"/>
              </a:ext>
            </a:extLst>
          </p:cNvPr>
          <p:cNvSpPr/>
          <p:nvPr/>
        </p:nvSpPr>
        <p:spPr>
          <a:xfrm>
            <a:off x="9374525" y="3511938"/>
            <a:ext cx="2425959" cy="709127"/>
          </a:xfrm>
          <a:prstGeom prst="flowChartPreparation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550072" y="6274024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382121" y="6106073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소감 및 기여도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F0A8F9CA-D7AF-4AF2-B5F1-2DC4A21B2518}"/>
              </a:ext>
            </a:extLst>
          </p:cNvPr>
          <p:cNvSpPr/>
          <p:nvPr/>
        </p:nvSpPr>
        <p:spPr>
          <a:xfrm rot="2588265">
            <a:off x="10142175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195433" y="6156576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!!직사각형 1">
            <a:extLst>
              <a:ext uri="{FF2B5EF4-FFF2-40B4-BE49-F238E27FC236}">
                <a16:creationId xmlns:a16="http://schemas.microsoft.com/office/drawing/2014/main" id="{C31E3E28-EC5A-4FDA-9C5C-E67999AA386D}"/>
              </a:ext>
            </a:extLst>
          </p:cNvPr>
          <p:cNvSpPr/>
          <p:nvPr/>
        </p:nvSpPr>
        <p:spPr>
          <a:xfrm>
            <a:off x="718023" y="1384784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E302BA-D082-4256-A9FA-2E44145C88BE}"/>
              </a:ext>
            </a:extLst>
          </p:cNvPr>
          <p:cNvSpPr/>
          <p:nvPr/>
        </p:nvSpPr>
        <p:spPr>
          <a:xfrm>
            <a:off x="4254325" y="1384783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FFEA55-6A2F-4AEB-9B7F-D0AE4C1FA501}"/>
              </a:ext>
            </a:extLst>
          </p:cNvPr>
          <p:cNvSpPr/>
          <p:nvPr/>
        </p:nvSpPr>
        <p:spPr>
          <a:xfrm>
            <a:off x="7790627" y="1384782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6EE9D3-0F57-4187-B3CC-22E49B5919C8}"/>
              </a:ext>
            </a:extLst>
          </p:cNvPr>
          <p:cNvSpPr/>
          <p:nvPr/>
        </p:nvSpPr>
        <p:spPr>
          <a:xfrm>
            <a:off x="1428728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김주형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08D7FA-9F3C-44D1-BDEC-1424AF447C32}"/>
              </a:ext>
            </a:extLst>
          </p:cNvPr>
          <p:cNvSpPr/>
          <p:nvPr/>
        </p:nvSpPr>
        <p:spPr>
          <a:xfrm>
            <a:off x="5052092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김호진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5B5A62-71CE-4A1B-8F54-4D5054C8C87D}"/>
              </a:ext>
            </a:extLst>
          </p:cNvPr>
          <p:cNvSpPr/>
          <p:nvPr/>
        </p:nvSpPr>
        <p:spPr>
          <a:xfrm>
            <a:off x="8504419" y="1110343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69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550072" y="6274024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382121" y="6106073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소감 및 기여도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F0A8F9CA-D7AF-4AF2-B5F1-2DC4A21B2518}"/>
              </a:ext>
            </a:extLst>
          </p:cNvPr>
          <p:cNvSpPr/>
          <p:nvPr/>
        </p:nvSpPr>
        <p:spPr>
          <a:xfrm rot="2588265">
            <a:off x="10655356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195433" y="6156576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!!직사각형 35">
            <a:extLst>
              <a:ext uri="{FF2B5EF4-FFF2-40B4-BE49-F238E27FC236}">
                <a16:creationId xmlns:a16="http://schemas.microsoft.com/office/drawing/2014/main" id="{C3E302BA-D082-4256-A9FA-2E44145C88BE}"/>
              </a:ext>
            </a:extLst>
          </p:cNvPr>
          <p:cNvSpPr/>
          <p:nvPr/>
        </p:nvSpPr>
        <p:spPr>
          <a:xfrm>
            <a:off x="4254325" y="1384783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FFEA55-6A2F-4AEB-9B7F-D0AE4C1FA501}"/>
              </a:ext>
            </a:extLst>
          </p:cNvPr>
          <p:cNvSpPr/>
          <p:nvPr/>
        </p:nvSpPr>
        <p:spPr>
          <a:xfrm>
            <a:off x="7790627" y="1384782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08D7FA-9F3C-44D1-BDEC-1424AF447C32}"/>
              </a:ext>
            </a:extLst>
          </p:cNvPr>
          <p:cNvSpPr/>
          <p:nvPr/>
        </p:nvSpPr>
        <p:spPr>
          <a:xfrm>
            <a:off x="5052092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김호진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5B5A62-71CE-4A1B-8F54-4D5054C8C87D}"/>
              </a:ext>
            </a:extLst>
          </p:cNvPr>
          <p:cNvSpPr/>
          <p:nvPr/>
        </p:nvSpPr>
        <p:spPr>
          <a:xfrm>
            <a:off x="8504419" y="1110343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!!직사각형 1">
            <a:extLst>
              <a:ext uri="{FF2B5EF4-FFF2-40B4-BE49-F238E27FC236}">
                <a16:creationId xmlns:a16="http://schemas.microsoft.com/office/drawing/2014/main" id="{C31E3E28-EC5A-4FDA-9C5C-E67999AA386D}"/>
              </a:ext>
            </a:extLst>
          </p:cNvPr>
          <p:cNvSpPr/>
          <p:nvPr/>
        </p:nvSpPr>
        <p:spPr>
          <a:xfrm>
            <a:off x="718023" y="1384784"/>
            <a:ext cx="10384972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프로젝트를 통해서 과학적 관점에서 게임이 가진 의미를 정의하고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 속에서 인공지능이 어떤 역할을 하는지 알 수 있었고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게임은 놀이가 아니라 과학이라는 걸 다시 한번 느낄 수 있었다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6EE9D3-0F57-4187-B3CC-22E49B5919C8}"/>
              </a:ext>
            </a:extLst>
          </p:cNvPr>
          <p:cNvSpPr/>
          <p:nvPr/>
        </p:nvSpPr>
        <p:spPr>
          <a:xfrm>
            <a:off x="1428728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김주형</a:t>
            </a:r>
          </a:p>
        </p:txBody>
      </p:sp>
    </p:spTree>
    <p:extLst>
      <p:ext uri="{BB962C8B-B14F-4D97-AF65-F5344CB8AC3E}">
        <p14:creationId xmlns:p14="http://schemas.microsoft.com/office/powerpoint/2010/main" val="351335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550072" y="6274024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382121" y="6106073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소감 및 기여도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195433" y="6156576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!!직사각형 1">
            <a:extLst>
              <a:ext uri="{FF2B5EF4-FFF2-40B4-BE49-F238E27FC236}">
                <a16:creationId xmlns:a16="http://schemas.microsoft.com/office/drawing/2014/main" id="{C31E3E28-EC5A-4FDA-9C5C-E67999AA386D}"/>
              </a:ext>
            </a:extLst>
          </p:cNvPr>
          <p:cNvSpPr/>
          <p:nvPr/>
        </p:nvSpPr>
        <p:spPr>
          <a:xfrm>
            <a:off x="718023" y="1384784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</a:p>
        </p:txBody>
      </p:sp>
      <p:sp>
        <p:nvSpPr>
          <p:cNvPr id="37" name="!!직사각형 36">
            <a:extLst>
              <a:ext uri="{FF2B5EF4-FFF2-40B4-BE49-F238E27FC236}">
                <a16:creationId xmlns:a16="http://schemas.microsoft.com/office/drawing/2014/main" id="{E1FFEA55-6A2F-4AEB-9B7F-D0AE4C1FA501}"/>
              </a:ext>
            </a:extLst>
          </p:cNvPr>
          <p:cNvSpPr/>
          <p:nvPr/>
        </p:nvSpPr>
        <p:spPr>
          <a:xfrm>
            <a:off x="7790627" y="1384782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6EE9D3-0F57-4187-B3CC-22E49B5919C8}"/>
              </a:ext>
            </a:extLst>
          </p:cNvPr>
          <p:cNvSpPr/>
          <p:nvPr/>
        </p:nvSpPr>
        <p:spPr>
          <a:xfrm>
            <a:off x="1428728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김주형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5B5A62-71CE-4A1B-8F54-4D5054C8C87D}"/>
              </a:ext>
            </a:extLst>
          </p:cNvPr>
          <p:cNvSpPr/>
          <p:nvPr/>
        </p:nvSpPr>
        <p:spPr>
          <a:xfrm>
            <a:off x="8504419" y="1110343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!!직사각형 35">
            <a:extLst>
              <a:ext uri="{FF2B5EF4-FFF2-40B4-BE49-F238E27FC236}">
                <a16:creationId xmlns:a16="http://schemas.microsoft.com/office/drawing/2014/main" id="{C3E302BA-D082-4256-A9FA-2E44145C88BE}"/>
              </a:ext>
            </a:extLst>
          </p:cNvPr>
          <p:cNvSpPr/>
          <p:nvPr/>
        </p:nvSpPr>
        <p:spPr>
          <a:xfrm>
            <a:off x="734786" y="1384781"/>
            <a:ext cx="10384972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평소에 게임 개발에 관심이 많고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진로도 게임 </a:t>
            </a:r>
            <a:r>
              <a:rPr lang="ko-KR" altLang="en-US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개발쪽으로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생각하고 있었기 때문에 </a:t>
            </a:r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주제를 진행하면서 인공지능이 어떻게 게임에 사용되는지 </a:t>
            </a:r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 알 수 있어서 좋았다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” 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08D7FA-9F3C-44D1-BDEC-1424AF447C32}"/>
              </a:ext>
            </a:extLst>
          </p:cNvPr>
          <p:cNvSpPr/>
          <p:nvPr/>
        </p:nvSpPr>
        <p:spPr>
          <a:xfrm>
            <a:off x="5052092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김호진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4D058157-35C6-465A-BC07-F6C5D31F35B7}"/>
              </a:ext>
            </a:extLst>
          </p:cNvPr>
          <p:cNvSpPr/>
          <p:nvPr/>
        </p:nvSpPr>
        <p:spPr>
          <a:xfrm rot="2588265">
            <a:off x="10655356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6EE9D3-0F57-4187-B3CC-22E49B5919C8}"/>
              </a:ext>
            </a:extLst>
          </p:cNvPr>
          <p:cNvSpPr/>
          <p:nvPr/>
        </p:nvSpPr>
        <p:spPr>
          <a:xfrm>
            <a:off x="1428728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김주형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08D7FA-9F3C-44D1-BDEC-1424AF447C32}"/>
              </a:ext>
            </a:extLst>
          </p:cNvPr>
          <p:cNvSpPr/>
          <p:nvPr/>
        </p:nvSpPr>
        <p:spPr>
          <a:xfrm>
            <a:off x="5052092" y="1110344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김호진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550072" y="6274024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382121" y="6106073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소감 및 기여도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195433" y="6156576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1E3E28-EC5A-4FDA-9C5C-E67999AA386D}"/>
              </a:ext>
            </a:extLst>
          </p:cNvPr>
          <p:cNvSpPr/>
          <p:nvPr/>
        </p:nvSpPr>
        <p:spPr>
          <a:xfrm>
            <a:off x="718023" y="1384784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</a:p>
        </p:txBody>
      </p:sp>
      <p:sp>
        <p:nvSpPr>
          <p:cNvPr id="36" name="!!직사각형 35">
            <a:extLst>
              <a:ext uri="{FF2B5EF4-FFF2-40B4-BE49-F238E27FC236}">
                <a16:creationId xmlns:a16="http://schemas.microsoft.com/office/drawing/2014/main" id="{C3E302BA-D082-4256-A9FA-2E44145C88BE}"/>
              </a:ext>
            </a:extLst>
          </p:cNvPr>
          <p:cNvSpPr/>
          <p:nvPr/>
        </p:nvSpPr>
        <p:spPr>
          <a:xfrm>
            <a:off x="4254325" y="1384783"/>
            <a:ext cx="3312368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자료조사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!!직사각형 36">
            <a:extLst>
              <a:ext uri="{FF2B5EF4-FFF2-40B4-BE49-F238E27FC236}">
                <a16:creationId xmlns:a16="http://schemas.microsoft.com/office/drawing/2014/main" id="{E1FFEA55-6A2F-4AEB-9B7F-D0AE4C1FA501}"/>
              </a:ext>
            </a:extLst>
          </p:cNvPr>
          <p:cNvSpPr/>
          <p:nvPr/>
        </p:nvSpPr>
        <p:spPr>
          <a:xfrm>
            <a:off x="718023" y="1384782"/>
            <a:ext cx="10384972" cy="434806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인공지능 프로젝트를 진행하면서 평소에 그냥 게임을 할 때와는 달리</a:t>
            </a:r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게임할 때 해당 게임속에서 인공지능 쓰는 사례가 무엇이 있는지 생각하게 되었다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생각보다 현재 게임 속에서 많은 인공지능이 활용되고 있었고 </a:t>
            </a:r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앞으로의 인공지능의 무한한 발전이 기대가 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5B5A62-71CE-4A1B-8F54-4D5054C8C87D}"/>
              </a:ext>
            </a:extLst>
          </p:cNvPr>
          <p:cNvSpPr/>
          <p:nvPr/>
        </p:nvSpPr>
        <p:spPr>
          <a:xfrm>
            <a:off x="8504419" y="1110343"/>
            <a:ext cx="1884784" cy="578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46C391C9-E1D2-4768-B656-4EEA1B17C893}"/>
              </a:ext>
            </a:extLst>
          </p:cNvPr>
          <p:cNvSpPr/>
          <p:nvPr/>
        </p:nvSpPr>
        <p:spPr>
          <a:xfrm rot="2588265">
            <a:off x="10655356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1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참고 문헌</a:t>
            </a: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F0A8F9CA-D7AF-4AF2-B5F1-2DC4A21B2518}"/>
              </a:ext>
            </a:extLst>
          </p:cNvPr>
          <p:cNvSpPr/>
          <p:nvPr/>
        </p:nvSpPr>
        <p:spPr>
          <a:xfrm rot="2588265">
            <a:off x="11093897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6CABE-16ED-4E6D-A9BA-7600252FA93F}"/>
              </a:ext>
            </a:extLst>
          </p:cNvPr>
          <p:cNvSpPr txBox="1"/>
          <p:nvPr/>
        </p:nvSpPr>
        <p:spPr>
          <a:xfrm>
            <a:off x="431884" y="2208264"/>
            <a:ext cx="9311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http://www.sisajournal-e.com/news/articleView.html?idxno=266176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F720D-2A25-4237-BC9C-92A85C74D208}"/>
              </a:ext>
            </a:extLst>
          </p:cNvPr>
          <p:cNvSpPr txBox="1"/>
          <p:nvPr/>
        </p:nvSpPr>
        <p:spPr>
          <a:xfrm>
            <a:off x="431884" y="2441047"/>
            <a:ext cx="11056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http://webzine.koita.or.kr/202105-specialissue/%EC%9D%B8%EA%B3%B5%EC%A7%80%EB%8A%A5%EC%97%90-%EC%97%B4%EA%B4%91%ED%95%98%EB%8A%94-%EC%9C%A0%EC%A0%80%EB%93%A4-%E2%80%A6-%EA%B2%8C%EC%9E%84%EC%97%85%EA%B3%84-%ED%8C%90%EB%8F%84-%EB%B0%94%EA%BE%BC-AI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4A736-2A69-41D0-BFC6-E8C0B4068159}"/>
              </a:ext>
            </a:extLst>
          </p:cNvPr>
          <p:cNvSpPr txBox="1"/>
          <p:nvPr/>
        </p:nvSpPr>
        <p:spPr>
          <a:xfrm>
            <a:off x="431884" y="1426771"/>
            <a:ext cx="89731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http://www.aitimes.com/news/articleView.html?idxno=137127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85C1E-C815-4907-9C4F-A4DDE41C8C12}"/>
              </a:ext>
            </a:extLst>
          </p:cNvPr>
          <p:cNvSpPr txBox="1"/>
          <p:nvPr/>
        </p:nvSpPr>
        <p:spPr>
          <a:xfrm>
            <a:off x="431884" y="1684062"/>
            <a:ext cx="89731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https://biz.chosun.com/it-science/ict/2022/03/22/T4BUUK7MGZBTXKVJKPV427PL3U/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AAC48E-3A39-4B2C-9436-4C87C56422F8}"/>
              </a:ext>
            </a:extLst>
          </p:cNvPr>
          <p:cNvSpPr txBox="1"/>
          <p:nvPr/>
        </p:nvSpPr>
        <p:spPr>
          <a:xfrm>
            <a:off x="431884" y="1952560"/>
            <a:ext cx="89731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http://it.chosun.com/site/data/html_dir/2020/01/03/2020010301800.html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067417-4510-449D-9152-8685EF1D2B79}"/>
              </a:ext>
            </a:extLst>
          </p:cNvPr>
          <p:cNvSpPr txBox="1"/>
          <p:nvPr/>
        </p:nvSpPr>
        <p:spPr>
          <a:xfrm>
            <a:off x="431884" y="3089880"/>
            <a:ext cx="9311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0F1111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Book: Artificial Intelligence and Games </a:t>
            </a:r>
            <a:r>
              <a:rPr lang="en-US" altLang="ko-KR" sz="1000" i="0" dirty="0">
                <a:solidFill>
                  <a:srgbClr val="56595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1st ed. 2018 Edition</a:t>
            </a:r>
            <a:endParaRPr lang="en-US" altLang="ko-KR" sz="1000" i="0" dirty="0">
              <a:solidFill>
                <a:srgbClr val="0F1111"/>
              </a:solidFill>
              <a:effectLst/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B204C4-9669-4495-A7BD-F2C43F0D3C7E}"/>
              </a:ext>
            </a:extLst>
          </p:cNvPr>
          <p:cNvSpPr txBox="1"/>
          <p:nvPr/>
        </p:nvSpPr>
        <p:spPr>
          <a:xfrm>
            <a:off x="431884" y="3322222"/>
            <a:ext cx="6097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고도 M" panose="02000503000000020004" pitchFamily="2" charset="-127"/>
                <a:ea typeface="고도 M" panose="02000503000000020004" pitchFamily="2" charset="-127"/>
              </a:rPr>
              <a:t>https://www.youtube.com/watch?v=WLR8qtf0wW8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215372-3DDD-4D42-A18F-C04F660312E6}"/>
              </a:ext>
            </a:extLst>
          </p:cNvPr>
          <p:cNvSpPr txBox="1"/>
          <p:nvPr/>
        </p:nvSpPr>
        <p:spPr>
          <a:xfrm>
            <a:off x="431884" y="2834226"/>
            <a:ext cx="6097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2222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Book: </a:t>
            </a:r>
            <a:r>
              <a:rPr lang="ko-KR" altLang="en-US" sz="1000" dirty="0">
                <a:solidFill>
                  <a:srgbClr val="22222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재미나는 생각</a:t>
            </a:r>
            <a:r>
              <a:rPr lang="en-US" altLang="ko-KR" sz="1000" dirty="0">
                <a:solidFill>
                  <a:srgbClr val="22222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AI</a:t>
            </a:r>
            <a:r>
              <a:rPr lang="ko-KR" altLang="en-US" sz="1000" dirty="0">
                <a:solidFill>
                  <a:srgbClr val="22222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게임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 </a:t>
            </a:r>
            <a:r>
              <a:rPr lang="en-US" altLang="ko-KR" sz="1000" b="0" i="0" u="none" strike="noStrike" dirty="0">
                <a:solidFill>
                  <a:srgbClr val="222222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- AI</a:t>
            </a:r>
            <a:r>
              <a:rPr lang="ko-KR" altLang="en-US" sz="1000" b="0" i="0" u="none" strike="noStrike" dirty="0">
                <a:solidFill>
                  <a:srgbClr val="222222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와 나 그리고 게임</a:t>
            </a:r>
            <a:endParaRPr lang="ko-KR" altLang="en-US" sz="1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38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206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고도 M" panose="02000503000000020004" pitchFamily="2" charset="-127"/>
                <a:ea typeface="고도 M" panose="02000503000000020004" pitchFamily="2" charset="-127"/>
              </a:rPr>
              <a:t>QnA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부분 원형 1">
            <a:extLst>
              <a:ext uri="{FF2B5EF4-FFF2-40B4-BE49-F238E27FC236}">
                <a16:creationId xmlns:a16="http://schemas.microsoft.com/office/drawing/2014/main" id="{9E3D4D8C-B116-4DE0-8DB9-C25B2EC81D34}"/>
              </a:ext>
            </a:extLst>
          </p:cNvPr>
          <p:cNvSpPr/>
          <p:nvPr/>
        </p:nvSpPr>
        <p:spPr>
          <a:xfrm rot="2588265">
            <a:off x="11320164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7F70447-9710-4AC9-B0D7-E3C35BA69548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01411578-DA6E-4293-B0A8-1992001964DA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995E98C0-4FB1-492E-B585-D7F6C07EC46B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267B93-E760-45DF-A615-7B7EB13FCC31}"/>
              </a:ext>
            </a:extLst>
          </p:cNvPr>
          <p:cNvSpPr txBox="1"/>
          <p:nvPr/>
        </p:nvSpPr>
        <p:spPr>
          <a:xfrm>
            <a:off x="4883150" y="3244334"/>
            <a:ext cx="2425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315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588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주제로 결정한 동기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C40AC-2734-4027-BD6A-F317F4D95EDD}"/>
              </a:ext>
            </a:extLst>
          </p:cNvPr>
          <p:cNvSpPr txBox="1"/>
          <p:nvPr/>
        </p:nvSpPr>
        <p:spPr>
          <a:xfrm>
            <a:off x="3230725" y="46870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https://www.youtube.com/watch?v=WLR8qtf0wW8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2ABB8EB-C2D5-4648-A845-7FED9736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24" y="2202948"/>
            <a:ext cx="4286250" cy="2390775"/>
          </a:xfrm>
          <a:prstGeom prst="rect">
            <a:avLst/>
          </a:prstGeom>
        </p:spPr>
      </p:pic>
      <p:sp>
        <p:nvSpPr>
          <p:cNvPr id="20" name="부분 원형 19">
            <a:extLst>
              <a:ext uri="{FF2B5EF4-FFF2-40B4-BE49-F238E27FC236}">
                <a16:creationId xmlns:a16="http://schemas.microsoft.com/office/drawing/2014/main" id="{F0A8F9CA-D7AF-4AF2-B5F1-2DC4A21B2518}"/>
              </a:ext>
            </a:extLst>
          </p:cNvPr>
          <p:cNvSpPr/>
          <p:nvPr/>
        </p:nvSpPr>
        <p:spPr>
          <a:xfrm rot="2588265">
            <a:off x="830232" y="785903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55C08-C3EA-4DF5-9E45-CCF8E0EF132B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ECA9B-FF04-4337-A9FB-52210E6B949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D826F10-28D0-4D9B-9D71-9FC1D6F88D8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B34B1A-178C-4669-9EA3-B197F7F4BDD5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BB120F6-507B-4733-A453-817CD11A00A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57ECB76-95FE-427D-8545-86A8AAC1C003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39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310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주제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69BBB-D624-4496-9C17-558F5C69620F}"/>
              </a:ext>
            </a:extLst>
          </p:cNvPr>
          <p:cNvSpPr txBox="1"/>
          <p:nvPr/>
        </p:nvSpPr>
        <p:spPr>
          <a:xfrm>
            <a:off x="522513" y="1322973"/>
            <a:ext cx="109821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배경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오늘날 게임은 대중적인 취미이자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e-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스포츠로 자리 잡음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우리나라는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년도 전후를 기점으로 국내외 다양한 종류의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셀러브리티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게임이 등장하며 게임 산업의 기폭제 역할을 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해당 게임의 인기로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게임 시장을 급성장시킨 계기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가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되었음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셀러브리티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(Celebrity)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게임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시간이 다하기 전에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다른 누군가의 팀에 대항하여 이루는 팀 게임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Ex)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스타크래프트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리니지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디아블로 등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0A29CEC8-48CC-4ED9-876B-545002AB6C17}"/>
              </a:ext>
            </a:extLst>
          </p:cNvPr>
          <p:cNvSpPr/>
          <p:nvPr/>
        </p:nvSpPr>
        <p:spPr>
          <a:xfrm rot="2588265">
            <a:off x="1788938" y="777337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D30573-5A2A-4699-9026-568D6C436E99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198BB6-3657-4337-B839-08BD7609ACE1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7C7812-AE3A-46DE-AD24-B6ABEBAA6C5E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7E8A02-08C4-49BD-A27F-0C677ED386D2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AECF1D94-AFEF-43A6-BF97-9A397CF19FC3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C04F6FC-CCFB-4DE1-BED9-7362C49F2B42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1385C7-0206-4B18-87C3-B51C53B78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r="7982"/>
          <a:stretch/>
        </p:blipFill>
        <p:spPr bwMode="auto">
          <a:xfrm>
            <a:off x="6046236" y="4370697"/>
            <a:ext cx="2593742" cy="17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040 잠 못 들게 했던 '디아블로 2' 리마스터로">
            <a:extLst>
              <a:ext uri="{FF2B5EF4-FFF2-40B4-BE49-F238E27FC236}">
                <a16:creationId xmlns:a16="http://schemas.microsoft.com/office/drawing/2014/main" id="{BF0AA8C4-8DDE-4DD8-A321-8A78B5C7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09" y="4370696"/>
            <a:ext cx="2371264" cy="17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4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3374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206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주제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69BBB-D624-4496-9C17-558F5C69620F}"/>
              </a:ext>
            </a:extLst>
          </p:cNvPr>
          <p:cNvSpPr txBox="1"/>
          <p:nvPr/>
        </p:nvSpPr>
        <p:spPr>
          <a:xfrm>
            <a:off x="522513" y="1322973"/>
            <a:ext cx="109634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배경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게임의 인기요인에는 스토리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그래픽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플레이 차별성 등으로 사용자의 흥미를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유발할 수 있는 다양한 컨텐츠들이 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이러한 컨텐츠의 완성도를 높이는 것은 결국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 속에 들어있는 다양한 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지능적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이라 할 수 있음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 속 유닛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(Unit),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몬스터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(Monster)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NPC(Non-Player Character),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전략 변화 등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구성 요소들이 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지능적</a:t>
            </a:r>
            <a:r>
              <a:rPr lang="en-US" altLang="ko-KR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작동 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NPC(Non-Player Character)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게임에서 사람이 직접 조작하지 않는 캐릭터를 말함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7B67FA71-4B9A-420D-80BE-3C55CF3340AE}"/>
              </a:ext>
            </a:extLst>
          </p:cNvPr>
          <p:cNvSpPr/>
          <p:nvPr/>
        </p:nvSpPr>
        <p:spPr>
          <a:xfrm rot="2588265">
            <a:off x="2274139" y="784694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C1A808-57CB-421C-B6C8-817B8388A7E3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A132609-D377-4312-B838-FC2442819D49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051E8CE-9A8D-46DD-BDDD-8D95AC7D2184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00BB866-5E14-4C6B-961C-D7055D368656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0E4B3624-32D3-49EF-A7D9-F0A3B33465B7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2044E7D8-FE6A-4BB7-AF15-E9366BAD4419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래픽 15" descr="인공 지능 윤곽선">
            <a:extLst>
              <a:ext uri="{FF2B5EF4-FFF2-40B4-BE49-F238E27FC236}">
                <a16:creationId xmlns:a16="http://schemas.microsoft.com/office/drawing/2014/main" id="{91F53B39-68A3-46E4-8269-6BEAFCA4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8972" y="4554745"/>
            <a:ext cx="1600201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8052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게임과 인공지능의 관계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FCF29-FEAE-4C3A-A5BB-8C406F4A404B}"/>
              </a:ext>
            </a:extLst>
          </p:cNvPr>
          <p:cNvSpPr txBox="1"/>
          <p:nvPr/>
        </p:nvSpPr>
        <p:spPr>
          <a:xfrm>
            <a:off x="522513" y="1350967"/>
            <a:ext cx="10982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게임에는 인공지능을 적용하기 쉬움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게임도 일종의 프로그램으로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상대적으로 인공지능을 적용하기 쉬움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현실세계보다 더 적은 기회비용으로 인공지능 개발 가능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인공지능의 성능을 향상 시키기 위한 학습 데이터 또한 게임 속에서</a:t>
            </a:r>
            <a:b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자체적으로 생성되는 데이터로 활용함으로써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생산 비용 절감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C3EFCE1-2926-4553-A7B5-A689B42CD2F4}"/>
              </a:ext>
            </a:extLst>
          </p:cNvPr>
          <p:cNvSpPr/>
          <p:nvPr/>
        </p:nvSpPr>
        <p:spPr>
          <a:xfrm rot="2588265">
            <a:off x="2610036" y="773515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A52ADB-10DB-42F0-888D-07AD55BC370F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D2BC024-6A43-4845-9433-8D294DA759D2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7F28123-0A68-4D1A-A495-5FA0DA5C89DF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23459B-6A45-41FE-98D3-585F13C7DF06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96805D65-4FA4-48C8-8494-BBCA4BA58C4D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33D84B7-0321-4C85-8A61-089BC226B19A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래픽 4" descr="동전 윤곽선">
            <a:extLst>
              <a:ext uri="{FF2B5EF4-FFF2-40B4-BE49-F238E27FC236}">
                <a16:creationId xmlns:a16="http://schemas.microsoft.com/office/drawing/2014/main" id="{471F1B6E-D0F1-497E-A2B1-B9428043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646" y="3881960"/>
            <a:ext cx="2132417" cy="2132417"/>
          </a:xfrm>
          <a:prstGeom prst="rect">
            <a:avLst/>
          </a:prstGeom>
        </p:spPr>
      </p:pic>
      <p:pic>
        <p:nvPicPr>
          <p:cNvPr id="7" name="그래픽 6" descr="아래쪽 화살표 단색으로 채워진">
            <a:extLst>
              <a:ext uri="{FF2B5EF4-FFF2-40B4-BE49-F238E27FC236}">
                <a16:creationId xmlns:a16="http://schemas.microsoft.com/office/drawing/2014/main" id="{26895BC3-16CE-43F1-82E1-006C5326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993" y="4091307"/>
            <a:ext cx="1713722" cy="17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8052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게임과 인공지능의 관계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FCF29-FEAE-4C3A-A5BB-8C406F4A404B}"/>
              </a:ext>
            </a:extLst>
          </p:cNvPr>
          <p:cNvSpPr txBox="1"/>
          <p:nvPr/>
        </p:nvSpPr>
        <p:spPr>
          <a:xfrm>
            <a:off x="475861" y="1665048"/>
            <a:ext cx="7332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현실세계보다 </a:t>
            </a:r>
            <a:r>
              <a:rPr lang="ko-KR" altLang="en-US" sz="24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위험 부담이 적다</a:t>
            </a:r>
            <a:endParaRPr lang="en-US" altLang="ko-KR" sz="24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게임은 가상공간이기 때문에 개발한 인공지능을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테스트 하는데 오작동으로 인한 리스크가 적음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484D688B-082F-4D7D-9791-2F25DD0B2C4C}"/>
              </a:ext>
            </a:extLst>
          </p:cNvPr>
          <p:cNvSpPr/>
          <p:nvPr/>
        </p:nvSpPr>
        <p:spPr>
          <a:xfrm rot="2588265">
            <a:off x="3154106" y="773515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3A892A-A8C0-489F-AEF6-FEBBFB001F71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3302155-F9E1-4AD9-BBCC-52891606E69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C306CD6-511D-41D9-8686-A692AFF73C79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C453E0-4164-42C4-A7EF-AEB30A670D1A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CFFDCB94-14C2-4C7E-9C33-89E1E7941EBF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170752B5-5DAC-4970-B0C8-93EA4E601F8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 descr="화폐 단색으로 채워진">
            <a:extLst>
              <a:ext uri="{FF2B5EF4-FFF2-40B4-BE49-F238E27FC236}">
                <a16:creationId xmlns:a16="http://schemas.microsoft.com/office/drawing/2014/main" id="{5DD0225E-3CA9-482E-AE26-BC02F665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132" y="3852544"/>
            <a:ext cx="1399590" cy="13995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A0A5FB-8F0F-4BEE-A233-0D9EAD9B696A}"/>
              </a:ext>
            </a:extLst>
          </p:cNvPr>
          <p:cNvSpPr txBox="1"/>
          <p:nvPr/>
        </p:nvSpPr>
        <p:spPr>
          <a:xfrm>
            <a:off x="4544008" y="3927188"/>
            <a:ext cx="7537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같은 프로그램의 일종으로써 </a:t>
            </a:r>
            <a:r>
              <a:rPr lang="ko-KR" altLang="en-US" sz="24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이득을 취할 수 있음</a:t>
            </a:r>
            <a:endParaRPr lang="en-US" altLang="ko-KR" sz="24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인공지능을 적용한 게임은 사용자에게 큰 만족도를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유발하여 이는 게임 매출에도 영향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래픽 6" descr="경고 윤곽선">
            <a:extLst>
              <a:ext uri="{FF2B5EF4-FFF2-40B4-BE49-F238E27FC236}">
                <a16:creationId xmlns:a16="http://schemas.microsoft.com/office/drawing/2014/main" id="{FD7ADD0A-7426-42A6-B1A9-C367E9DE7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1224" y="1472126"/>
            <a:ext cx="1458686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632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F452B-9482-4DA4-838A-53320CAECF9C}"/>
              </a:ext>
            </a:extLst>
          </p:cNvPr>
          <p:cNvSpPr txBox="1"/>
          <p:nvPr/>
        </p:nvSpPr>
        <p:spPr>
          <a:xfrm>
            <a:off x="522513" y="1350967"/>
            <a:ext cx="109821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인공지능은 게임 컨텐츠의 지능적 요소 고도화에 활용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게임 안의 몬스터나 캐릭터에 지능을 부여하여 게임의 재미를 상승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정형화된 전투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대화와 같은 일반화된 요소는 게임의 흥미를 감소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인공지능을 적용하면 사용자의 실력과 상황에 작용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다양한 상호작용으로 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게임에 대한 </a:t>
            </a:r>
            <a:r>
              <a:rPr lang="ko-KR" altLang="en-US" sz="2000" dirty="0" err="1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몰입감</a:t>
            </a:r>
            <a:r>
              <a:rPr lang="ko-KR" altLang="en-US" sz="2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상승</a:t>
            </a:r>
            <a:endParaRPr lang="en-US" altLang="ko-KR" sz="2000" dirty="0">
              <a:solidFill>
                <a:srgbClr val="C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D28EE6F-0BAC-4CAC-832B-748092824CB6}"/>
              </a:ext>
            </a:extLst>
          </p:cNvPr>
          <p:cNvSpPr/>
          <p:nvPr/>
        </p:nvSpPr>
        <p:spPr>
          <a:xfrm rot="2588265">
            <a:off x="3491772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B1C7B1-0372-44E2-A0DD-09F2D8678098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BAE6CE6-3F3F-4CC1-99D6-FD7BB439541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585618-A4C4-4A5A-A6AB-A0201A9A63D0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24B80-5FD1-45D3-A008-FF1F00CE9E07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2AD267D-72C5-4E1B-B382-BF95472FC890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2BD00B7-B117-44C6-B812-75B399414D2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 descr="상향 추세 윤곽선">
            <a:extLst>
              <a:ext uri="{FF2B5EF4-FFF2-40B4-BE49-F238E27FC236}">
                <a16:creationId xmlns:a16="http://schemas.microsoft.com/office/drawing/2014/main" id="{4B859B6B-DA12-45D6-8598-6EDE1311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383" y="3505373"/>
            <a:ext cx="2777412" cy="27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0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880E96-4514-49ED-A004-C1413EC6586B}"/>
              </a:ext>
            </a:extLst>
          </p:cNvPr>
          <p:cNvGrpSpPr/>
          <p:nvPr/>
        </p:nvGrpSpPr>
        <p:grpSpPr>
          <a:xfrm>
            <a:off x="7610985" y="2117955"/>
            <a:ext cx="4127575" cy="2916440"/>
            <a:chOff x="3275045" y="1717396"/>
            <a:chExt cx="6587412" cy="418421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3FC0CE-4928-4543-97F1-A63A05717207}"/>
                </a:ext>
              </a:extLst>
            </p:cNvPr>
            <p:cNvSpPr/>
            <p:nvPr/>
          </p:nvSpPr>
          <p:spPr>
            <a:xfrm>
              <a:off x="3275045" y="1717396"/>
              <a:ext cx="6587412" cy="418421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5679D5A-BAB4-42B8-A452-44AC0394C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3" b="664"/>
            <a:stretch/>
          </p:blipFill>
          <p:spPr>
            <a:xfrm>
              <a:off x="4987414" y="1788780"/>
              <a:ext cx="3120888" cy="3977538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64F7C-1DCC-430C-994B-3322576FF574}"/>
              </a:ext>
            </a:extLst>
          </p:cNvPr>
          <p:cNvCxnSpPr>
            <a:cxnSpLocks/>
          </p:cNvCxnSpPr>
          <p:nvPr/>
        </p:nvCxnSpPr>
        <p:spPr>
          <a:xfrm>
            <a:off x="475861" y="942393"/>
            <a:ext cx="110567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9A0A30-F2A1-4696-993F-CEE543139FF1}"/>
              </a:ext>
            </a:extLst>
          </p:cNvPr>
          <p:cNvCxnSpPr>
            <a:cxnSpLocks/>
          </p:cNvCxnSpPr>
          <p:nvPr/>
        </p:nvCxnSpPr>
        <p:spPr>
          <a:xfrm flipH="1" flipV="1">
            <a:off x="643812" y="6344816"/>
            <a:ext cx="10888825" cy="74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6A9-C228-4090-8700-85BFB4FE0048}"/>
              </a:ext>
            </a:extLst>
          </p:cNvPr>
          <p:cNvGrpSpPr/>
          <p:nvPr/>
        </p:nvGrpSpPr>
        <p:grpSpPr>
          <a:xfrm>
            <a:off x="475861" y="6176865"/>
            <a:ext cx="335902" cy="335902"/>
            <a:chOff x="1524000" y="2627394"/>
            <a:chExt cx="335902" cy="33590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6AF9FE-477B-48AE-A310-6398C5110F74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66D939-A5B8-47EC-A286-5BE95394C71C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!!TextBox">
            <a:extLst>
              <a:ext uri="{FF2B5EF4-FFF2-40B4-BE49-F238E27FC236}">
                <a16:creationId xmlns:a16="http://schemas.microsoft.com/office/drawing/2014/main" id="{E8FE0149-C732-4675-A3C6-3AAE60658AFE}"/>
              </a:ext>
            </a:extLst>
          </p:cNvPr>
          <p:cNvSpPr txBox="1">
            <a:spLocks/>
          </p:cNvSpPr>
          <p:nvPr/>
        </p:nvSpPr>
        <p:spPr>
          <a:xfrm>
            <a:off x="391885" y="261254"/>
            <a:ext cx="6322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게임 인공지능 개발 및 활용 현황</a:t>
            </a: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0D28EE6F-0BAC-4CAC-832B-748092824CB6}"/>
              </a:ext>
            </a:extLst>
          </p:cNvPr>
          <p:cNvSpPr/>
          <p:nvPr/>
        </p:nvSpPr>
        <p:spPr>
          <a:xfrm rot="2588265">
            <a:off x="3874331" y="785901"/>
            <a:ext cx="312982" cy="312982"/>
          </a:xfrm>
          <a:prstGeom prst="pi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B1C7B1-0372-44E2-A0DD-09F2D8678098}"/>
              </a:ext>
            </a:extLst>
          </p:cNvPr>
          <p:cNvGrpSpPr/>
          <p:nvPr/>
        </p:nvGrpSpPr>
        <p:grpSpPr>
          <a:xfrm>
            <a:off x="11333150" y="774442"/>
            <a:ext cx="335902" cy="335902"/>
            <a:chOff x="1524000" y="2627394"/>
            <a:chExt cx="335902" cy="33590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BAE6CE6-3F3F-4CC1-99D6-FD7BB4395415}"/>
                </a:ext>
              </a:extLst>
            </p:cNvPr>
            <p:cNvSpPr/>
            <p:nvPr/>
          </p:nvSpPr>
          <p:spPr>
            <a:xfrm>
              <a:off x="1524000" y="2627394"/>
              <a:ext cx="335902" cy="3359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585618-A4C4-4A5A-A6AB-A0201A9A63D0}"/>
                </a:ext>
              </a:extLst>
            </p:cNvPr>
            <p:cNvSpPr/>
            <p:nvPr/>
          </p:nvSpPr>
          <p:spPr>
            <a:xfrm flipH="1" flipV="1">
              <a:off x="1598645" y="2702039"/>
              <a:ext cx="186612" cy="186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24B80-5FD1-45D3-A008-FF1F00CE9E07}"/>
              </a:ext>
            </a:extLst>
          </p:cNvPr>
          <p:cNvGrpSpPr/>
          <p:nvPr/>
        </p:nvGrpSpPr>
        <p:grpSpPr>
          <a:xfrm>
            <a:off x="11289173" y="6227368"/>
            <a:ext cx="398974" cy="343944"/>
            <a:chOff x="4012164" y="4573287"/>
            <a:chExt cx="559836" cy="482618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2AD267D-72C5-4E1B-B382-BF95472FC890}"/>
                </a:ext>
              </a:extLst>
            </p:cNvPr>
            <p:cNvSpPr/>
            <p:nvPr/>
          </p:nvSpPr>
          <p:spPr>
            <a:xfrm>
              <a:off x="4012164" y="4573287"/>
              <a:ext cx="559836" cy="4826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2BD00B7-B117-44C6-B812-75B399414D25}"/>
                </a:ext>
              </a:extLst>
            </p:cNvPr>
            <p:cNvSpPr/>
            <p:nvPr/>
          </p:nvSpPr>
          <p:spPr>
            <a:xfrm>
              <a:off x="4142792" y="4722555"/>
              <a:ext cx="306042" cy="26383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F48E1E-D891-4B30-9456-552365C8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598" y="2320843"/>
            <a:ext cx="4127575" cy="286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FE0884-C1B0-4969-B6AF-C060A066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49" y="2495140"/>
            <a:ext cx="4633248" cy="28584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251264-CFF6-45A3-9748-138ABF95E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00" y="1393437"/>
            <a:ext cx="6884438" cy="43372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650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1238</Words>
  <Application>Microsoft Office PowerPoint</Application>
  <PresentationFormat>와이드스크린</PresentationFormat>
  <Paragraphs>233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Wingdings</vt:lpstr>
      <vt:lpstr>고도 M</vt:lpstr>
      <vt:lpstr>Arial</vt:lpstr>
      <vt:lpstr>맑은 고딕</vt:lpstr>
      <vt:lpstr>Office 테마</vt:lpstr>
      <vt:lpstr>게임과 인공지능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게임과 인공지능</dc:title>
  <dc:creator>신 재하</dc:creator>
  <cp:lastModifiedBy>신 재하</cp:lastModifiedBy>
  <cp:revision>14</cp:revision>
  <dcterms:created xsi:type="dcterms:W3CDTF">2022-04-06T05:44:35Z</dcterms:created>
  <dcterms:modified xsi:type="dcterms:W3CDTF">2022-04-09T07:58:31Z</dcterms:modified>
</cp:coreProperties>
</file>